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81"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25ACE85D-A576-4572-BF62-D01C6CA63744}" type="datetimeFigureOut">
              <a:rPr lang="en-US" smtClean="0"/>
              <a:t>2025-04-20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DABA3A4-3753-4990-BED9-2C7DF16D3F09}"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ACE85D-A576-4572-BF62-D01C6CA63744}" type="datetimeFigureOut">
              <a:rPr lang="en-US" smtClean="0"/>
              <a:t>2025-04-20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ABA3A4-3753-4990-BED9-2C7DF16D3F0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DABA3A4-3753-4990-BED9-2C7DF16D3F09}"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ACE85D-A576-4572-BF62-D01C6CA63744}" type="datetimeFigureOut">
              <a:rPr lang="en-US" smtClean="0"/>
              <a:t>2025-04-20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25ACE85D-A576-4572-BF62-D01C6CA63744}" type="datetimeFigureOut">
              <a:rPr lang="en-US" smtClean="0"/>
              <a:t>2025-04-20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DABA3A4-3753-4990-BED9-2C7DF16D3F09}"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5ACE85D-A576-4572-BF62-D01C6CA63744}" type="datetimeFigureOut">
              <a:rPr lang="en-US" smtClean="0"/>
              <a:t>2025-04-20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DABA3A4-3753-4990-BED9-2C7DF16D3F09}"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25ACE85D-A576-4572-BF62-D01C6CA63744}" type="datetimeFigureOut">
              <a:rPr lang="en-US" smtClean="0"/>
              <a:t>2025-04-20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ABA3A4-3753-4990-BED9-2C7DF16D3F09}"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25ACE85D-A576-4572-BF62-D01C6CA63744}" type="datetimeFigureOut">
              <a:rPr lang="en-US" smtClean="0"/>
              <a:t>2025-04-20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DABA3A4-3753-4990-BED9-2C7DF16D3F09}" type="slidenum">
              <a:rPr lang="en-US" smtClean="0"/>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5ACE85D-A576-4572-BF62-D01C6CA63744}" type="datetimeFigureOut">
              <a:rPr lang="en-US" smtClean="0"/>
              <a:t>2025-04-20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DABA3A4-3753-4990-BED9-2C7DF16D3F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5ACE85D-A576-4572-BF62-D01C6CA63744}" type="datetimeFigureOut">
              <a:rPr lang="en-US" smtClean="0"/>
              <a:t>2025-04-20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DABA3A4-3753-4990-BED9-2C7DF16D3F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DABA3A4-3753-4990-BED9-2C7DF16D3F09}"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5ACE85D-A576-4572-BF62-D01C6CA63744}" type="datetimeFigureOut">
              <a:rPr lang="en-US" smtClean="0"/>
              <a:t>2025-04-20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DABA3A4-3753-4990-BED9-2C7DF16D3F09}"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5ACE85D-A576-4572-BF62-D01C6CA63744}" type="datetimeFigureOut">
              <a:rPr lang="en-US" smtClean="0"/>
              <a:t>2025-04-20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5ACE85D-A576-4572-BF62-D01C6CA63744}" type="datetimeFigureOut">
              <a:rPr lang="en-US" smtClean="0"/>
              <a:t>2025-04-20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DABA3A4-3753-4990-BED9-2C7DF16D3F09}"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819400"/>
            <a:ext cx="7924800" cy="2819400"/>
          </a:xfrm>
        </p:spPr>
        <p:txBody>
          <a:bodyPr>
            <a:normAutofit/>
          </a:bodyPr>
          <a:lstStyle/>
          <a:p>
            <a:r>
              <a:rPr lang="fa-IR" sz="4400" dirty="0">
                <a:cs typeface="B Titr" panose="00000700000000000000" pitchFamily="2" charset="-78"/>
              </a:rPr>
              <a:t>مدل درمانی گوردون و باکوم </a:t>
            </a:r>
          </a:p>
          <a:p>
            <a:r>
              <a:rPr lang="fa-IR" sz="4400" dirty="0">
                <a:cs typeface="B Titr" panose="00000700000000000000" pitchFamily="2" charset="-78"/>
              </a:rPr>
              <a:t>(تلفیق رویکرد شناختی رفتاری و بینش گرا)</a:t>
            </a:r>
          </a:p>
          <a:p>
            <a:endParaRPr lang="fa-IR" sz="3200" dirty="0">
              <a:cs typeface="B Titr" panose="00000700000000000000" pitchFamily="2" charset="-78"/>
            </a:endParaRPr>
          </a:p>
        </p:txBody>
      </p:sp>
      <p:sp>
        <p:nvSpPr>
          <p:cNvPr id="2" name="Title 1"/>
          <p:cNvSpPr>
            <a:spLocks noGrp="1"/>
          </p:cNvSpPr>
          <p:nvPr>
            <p:ph type="ctrTitle"/>
          </p:nvPr>
        </p:nvSpPr>
        <p:spPr>
          <a:xfrm>
            <a:off x="685800" y="381000"/>
            <a:ext cx="7772400" cy="2057400"/>
          </a:xfrm>
        </p:spPr>
        <p:txBody>
          <a:bodyPr>
            <a:normAutofit/>
          </a:bodyPr>
          <a:lstStyle/>
          <a:p>
            <a:r>
              <a:rPr lang="fa-IR" dirty="0"/>
              <a:t> </a:t>
            </a:r>
            <a:r>
              <a:rPr lang="fa-IR" dirty="0">
                <a:cs typeface="2  Compset" pitchFamily="2" charset="-78"/>
              </a:rPr>
              <a:t>رویکرد تلفیقی درمان خیانت</a:t>
            </a:r>
            <a:br>
              <a:rPr lang="fa-IR" sz="3600" dirty="0"/>
            </a:br>
            <a:br>
              <a:rPr lang="fa-IR" sz="3600" dirty="0"/>
            </a:br>
            <a:r>
              <a:rPr lang="fa-IR" sz="3600" dirty="0"/>
              <a:t>درمان روابط فرازناشویی</a:t>
            </a:r>
            <a:endParaRPr lang="en-US" sz="3600" dirty="0"/>
          </a:p>
        </p:txBody>
      </p:sp>
    </p:spTree>
    <p:extLst>
      <p:ext uri="{BB962C8B-B14F-4D97-AF65-F5344CB8AC3E}">
        <p14:creationId xmlns:p14="http://schemas.microsoft.com/office/powerpoint/2010/main" val="1634643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به بحث گذاشتن آثار رابطه نامشروع </a:t>
            </a:r>
            <a:endParaRPr lang="en-US" dirty="0"/>
          </a:p>
        </p:txBody>
      </p:sp>
      <p:sp>
        <p:nvSpPr>
          <p:cNvPr id="3" name="Content Placeholder 2"/>
          <p:cNvSpPr>
            <a:spLocks noGrp="1"/>
          </p:cNvSpPr>
          <p:nvPr>
            <p:ph sz="quarter" idx="1"/>
          </p:nvPr>
        </p:nvSpPr>
        <p:spPr/>
        <p:txBody>
          <a:bodyPr>
            <a:normAutofit fontScale="92500" lnSpcReduction="20000"/>
          </a:bodyPr>
          <a:lstStyle/>
          <a:p>
            <a:pPr algn="r" rtl="1"/>
            <a:r>
              <a:rPr lang="fa-IR" dirty="0"/>
              <a:t>: یکی از نیازهای شایع در میان همسران آسیب دیده </a:t>
            </a:r>
          </a:p>
          <a:p>
            <a:pPr algn="r" rtl="1"/>
            <a:r>
              <a:rPr lang="fa-IR" dirty="0"/>
              <a:t>چگونگی و میزان آسیب یا خشم ایجاد شده بر اثر رابطه نامشروع را به همسر مشارکت کننده ابزار نمایند. این نیاز</a:t>
            </a:r>
          </a:p>
          <a:p>
            <a:pPr algn="r" rtl="1"/>
            <a:r>
              <a:rPr lang="fa-IR" dirty="0"/>
              <a:t>دو کارکرد تنبیهی و محافظتی به دنبال دارد</a:t>
            </a:r>
          </a:p>
          <a:p>
            <a:pPr algn="r" rtl="1"/>
            <a:r>
              <a:rPr lang="fa-IR" dirty="0"/>
              <a:t>همسر آسیب دیده در بیشتر مواقع احساس می کند که صدایش شنیده نمی شود و این امر ممکن است موجب افزایش نیازها یا اظهار نظرهای وی شود که در نهایت موجب شکل گیری چرخه تعاملی منفی بین زوج می شود.</a:t>
            </a:r>
          </a:p>
          <a:p>
            <a:pPr algn="r" rtl="1"/>
            <a:r>
              <a:rPr lang="fa-IR" dirty="0"/>
              <a:t>این چرخه را از سه طریق متوقف نماییم.</a:t>
            </a:r>
          </a:p>
          <a:p>
            <a:pPr algn="r" rtl="1"/>
            <a:r>
              <a:rPr lang="fa-IR" dirty="0"/>
              <a:t>اول به زوج آموزش می دهیم تا در هنگام گوینده یا شنونده بودن از مهارت های مناسبی بیان عاطفی استفاده نمایند تا همسر آسیب دیده بهتر و موثرتر بتواند احساسات خود را منتقل نماید و همسر خیانت کار نیز نشان دهد که به حرف های همسرش خوب گوش می دهد.</a:t>
            </a:r>
          </a:p>
          <a:p>
            <a:pPr algn="r" rtl="1"/>
            <a:endParaRPr lang="fa-IR" dirty="0"/>
          </a:p>
          <a:p>
            <a:pPr algn="r" rtl="1"/>
            <a:endParaRPr lang="en-US" dirty="0"/>
          </a:p>
        </p:txBody>
      </p:sp>
    </p:spTree>
    <p:extLst>
      <p:ext uri="{BB962C8B-B14F-4D97-AF65-F5344CB8AC3E}">
        <p14:creationId xmlns:p14="http://schemas.microsoft.com/office/powerpoint/2010/main" val="356137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rtl="1"/>
            <a:r>
              <a:rPr lang="fa-IR" dirty="0"/>
              <a:t>دوم</a:t>
            </a:r>
          </a:p>
          <a:p>
            <a:pPr algn="r" rtl="1"/>
            <a:r>
              <a:rPr lang="fa-IR" dirty="0"/>
              <a:t>همسر خیانت کار واقعا موضوع را درک کرده و از نتایج و تاثیرات اعمالش بر همسر آسیب دیده و رابطه زناشویی بین آنها پشیمان است.در مرحله آخر ، </a:t>
            </a:r>
          </a:p>
          <a:p>
            <a:pPr algn="r" rtl="1"/>
            <a:r>
              <a:rPr lang="fa-IR" dirty="0"/>
              <a:t>همسر آسیب دیده ترغیب می شود تا در نامه ای احساسات و واکنش های خود در قبال رابطه را واکاوی نموده و بنویسد این نامه در ابتدا برای درمانگر خوانده می شود</a:t>
            </a:r>
          </a:p>
          <a:p>
            <a:pPr algn="r" rtl="1"/>
            <a:r>
              <a:rPr lang="fa-IR" dirty="0"/>
              <a:t>احساسات خود را به شیوه ای ابراز نمایند که تهاجمی و یا با فحاشی همراه نباشد که این امر احتمال شنیده شدن توسط خیانت کار را افزایش می دهد.</a:t>
            </a:r>
          </a:p>
          <a:p>
            <a:pPr algn="r" rtl="1"/>
            <a:endParaRPr lang="en-US" dirty="0"/>
          </a:p>
        </p:txBody>
      </p:sp>
    </p:spTree>
    <p:extLst>
      <p:ext uri="{BB962C8B-B14F-4D97-AF65-F5344CB8AC3E}">
        <p14:creationId xmlns:p14="http://schemas.microsoft.com/office/powerpoint/2010/main" val="2493617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272" y="228600"/>
            <a:ext cx="8534400" cy="758952"/>
          </a:xfrm>
        </p:spPr>
        <p:txBody>
          <a:bodyPr>
            <a:normAutofit/>
          </a:bodyPr>
          <a:lstStyle/>
          <a:p>
            <a:r>
              <a:rPr lang="fa-IR" sz="4000" dirty="0"/>
              <a:t>مقابله با یادآوری خاطرات</a:t>
            </a:r>
            <a:endParaRPr lang="en-US" sz="4000" dirty="0"/>
          </a:p>
        </p:txBody>
      </p:sp>
      <p:sp>
        <p:nvSpPr>
          <p:cNvPr id="3" name="Content Placeholder 2"/>
          <p:cNvSpPr>
            <a:spLocks noGrp="1"/>
          </p:cNvSpPr>
          <p:nvPr>
            <p:ph sz="quarter" idx="1"/>
          </p:nvPr>
        </p:nvSpPr>
        <p:spPr/>
        <p:txBody>
          <a:bodyPr>
            <a:normAutofit/>
          </a:bodyPr>
          <a:lstStyle/>
          <a:p>
            <a:pPr algn="r" rtl="1"/>
            <a:r>
              <a:rPr lang="fa-IR" dirty="0"/>
              <a:t>ممکن است هر دو زوج پدیده یادآوری خاطرات را مجدد تجریه نماید </a:t>
            </a:r>
          </a:p>
          <a:p>
            <a:pPr algn="r" rtl="1"/>
            <a:r>
              <a:rPr lang="fa-IR" dirty="0"/>
              <a:t>احتمال دارد مردی متوجه یک شماره ناشناس بر روی قبض تلفن شود که موجب به خاطر آوردن تماس های ناشناس تلفنی در هنگام وقوع رابطه همسرش شده و موجی از احساسات مرتبط با رابطه همسرش را به همراه آورد.</a:t>
            </a:r>
          </a:p>
          <a:p>
            <a:pPr algn="r" rtl="1"/>
            <a:r>
              <a:rPr lang="fa-IR" dirty="0"/>
              <a:t>درکار با زوج ها ، مفهوم یادآوری خاطرات گذشته در این فضا و نحوه مقابله با چنین تجربیاتی را توضیح می دهیم.</a:t>
            </a:r>
          </a:p>
          <a:p>
            <a:pPr algn="r" rtl="1"/>
            <a:r>
              <a:rPr lang="fa-IR" dirty="0"/>
              <a:t>زوج ها می آموزند تا بین وقایع ناراحت کننده که منعکس کننده رفتار نامناسب فعلی است و وقایعی که موجب بروز و یادآوری احساسات و تصاویر و خاطراتی از گذشته می شوند تفاوت قائل شوند</a:t>
            </a:r>
          </a:p>
          <a:p>
            <a:pPr algn="r" rtl="1"/>
            <a:endParaRPr lang="en-US" dirty="0"/>
          </a:p>
        </p:txBody>
      </p:sp>
    </p:spTree>
    <p:extLst>
      <p:ext uri="{BB962C8B-B14F-4D97-AF65-F5344CB8AC3E}">
        <p14:creationId xmlns:p14="http://schemas.microsoft.com/office/powerpoint/2010/main" val="101404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930" y="228600"/>
            <a:ext cx="8534400" cy="758952"/>
          </a:xfrm>
        </p:spPr>
        <p:txBody>
          <a:bodyPr>
            <a:noAutofit/>
          </a:bodyPr>
          <a:lstStyle/>
          <a:p>
            <a:r>
              <a:rPr lang="fa-IR" sz="4000" dirty="0"/>
              <a:t>مرحله دوم : بررسی بافت و زمینه </a:t>
            </a:r>
            <a:endParaRPr lang="en-US" sz="4000" dirty="0"/>
          </a:p>
        </p:txBody>
      </p:sp>
      <p:sp>
        <p:nvSpPr>
          <p:cNvPr id="3" name="Content Placeholder 2"/>
          <p:cNvSpPr>
            <a:spLocks noGrp="1"/>
          </p:cNvSpPr>
          <p:nvPr>
            <p:ph sz="quarter" idx="1"/>
          </p:nvPr>
        </p:nvSpPr>
        <p:spPr/>
        <p:txBody>
          <a:bodyPr>
            <a:normAutofit/>
          </a:bodyPr>
          <a:lstStyle/>
          <a:p>
            <a:pPr algn="r" rtl="1"/>
            <a:r>
              <a:rPr lang="fa-IR" dirty="0"/>
              <a:t>در مرحله دوم درمان بر کمک به زوج در واکاوی و </a:t>
            </a:r>
          </a:p>
          <a:p>
            <a:pPr algn="r" rtl="1"/>
            <a:r>
              <a:rPr lang="fa-IR" dirty="0"/>
              <a:t>شناخت زمینه و بافت رابطه متمرکز است</a:t>
            </a:r>
          </a:p>
          <a:p>
            <a:pPr algn="r" rtl="1"/>
            <a:r>
              <a:rPr lang="fa-IR" dirty="0"/>
              <a:t>مرحله دوم معمولا اصلی ترین بخش درمان را تشکیل می دهد و مستلزم صرف بیشترین زمان است</a:t>
            </a:r>
          </a:p>
          <a:p>
            <a:pPr algn="r" rtl="1"/>
            <a:endParaRPr lang="fa-IR" dirty="0"/>
          </a:p>
          <a:p>
            <a:pPr algn="r" rtl="1"/>
            <a:endParaRPr lang="fa-IR" dirty="0"/>
          </a:p>
          <a:p>
            <a:pPr algn="r" rtl="1"/>
            <a:endParaRPr lang="fa-IR" dirty="0"/>
          </a:p>
          <a:p>
            <a:pPr algn="r" rtl="1"/>
            <a:endParaRPr lang="fa-IR" dirty="0"/>
          </a:p>
          <a:p>
            <a:pPr algn="r" rtl="1"/>
            <a:endParaRPr lang="fa-IR" dirty="0"/>
          </a:p>
          <a:p>
            <a:pPr algn="r" rtl="1"/>
            <a:endParaRPr lang="fa-IR" dirty="0"/>
          </a:p>
          <a:p>
            <a:pPr algn="r" rtl="1"/>
            <a:endParaRPr lang="en-US" dirty="0"/>
          </a:p>
        </p:txBody>
      </p:sp>
    </p:spTree>
    <p:extLst>
      <p:ext uri="{BB962C8B-B14F-4D97-AF65-F5344CB8AC3E}">
        <p14:creationId xmlns:p14="http://schemas.microsoft.com/office/powerpoint/2010/main" val="1044082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pPr algn="r" rtl="1"/>
            <a:r>
              <a:rPr lang="fa-IR" dirty="0"/>
              <a:t>چالش ها و تدابیر درمانی</a:t>
            </a:r>
          </a:p>
          <a:p>
            <a:pPr algn="r" rtl="1"/>
            <a:r>
              <a:rPr lang="fa-IR" dirty="0"/>
              <a:t>زوج ها برای بهبود و بازیابی اعتماد و صمیمت ، نیازمند یک نقشه راه هستند . مهار آثار اولیه و کاهش تبادل سخنان منفی از سوی زوج کافی نیست.</a:t>
            </a:r>
          </a:p>
          <a:p>
            <a:pPr algn="r" rtl="1"/>
            <a:r>
              <a:rPr lang="fa-IR" dirty="0"/>
              <a:t>بازیابی امنیت عاطفی و کاهش هراس از وقوع خیانت های بعدی هستند</a:t>
            </a:r>
          </a:p>
          <a:p>
            <a:pPr algn="r" rtl="1"/>
            <a:r>
              <a:rPr lang="fa-IR" dirty="0"/>
              <a:t>برقراری مجدد امنیت پیش نیاز اصلی برای خلاصی از این مساله ، بخشش و یا پیشرفت عاطفی است</a:t>
            </a:r>
          </a:p>
          <a:p>
            <a:pPr algn="r" rtl="1"/>
            <a:r>
              <a:rPr lang="fa-IR" dirty="0"/>
              <a:t>شناخت جامع و دقیق عوامل موثر در بروز رابطه از سوی زوج ، هر دوی آنها را برای پذیرش تغییرات فردی و رابطه ای لازم که با هدف کاهش این قبیل آثار نامطلوب صورت می پذیرد آماده می کند.</a:t>
            </a:r>
          </a:p>
          <a:p>
            <a:pPr algn="r" rtl="1"/>
            <a:r>
              <a:rPr lang="fa-IR" dirty="0"/>
              <a:t>در این میان برخی  چالش ها وجود دارند</a:t>
            </a:r>
          </a:p>
          <a:p>
            <a:pPr algn="r" rtl="1"/>
            <a:r>
              <a:rPr lang="fa-IR" dirty="0"/>
              <a:t>فاصله گرفتن =بدگمانی و تنفر دوره ای</a:t>
            </a:r>
          </a:p>
          <a:p>
            <a:pPr algn="r" rtl="1"/>
            <a:endParaRPr lang="en-US" dirty="0"/>
          </a:p>
        </p:txBody>
      </p:sp>
    </p:spTree>
    <p:extLst>
      <p:ext uri="{BB962C8B-B14F-4D97-AF65-F5344CB8AC3E}">
        <p14:creationId xmlns:p14="http://schemas.microsoft.com/office/powerpoint/2010/main" val="3410486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pPr algn="r" rtl="1"/>
            <a:r>
              <a:rPr lang="fa-IR" dirty="0"/>
              <a:t>منظور از علل بروز رابطه توجیهات و بهانه نیستند</a:t>
            </a:r>
          </a:p>
          <a:p>
            <a:pPr algn="r" rtl="1"/>
            <a:r>
              <a:rPr lang="fa-IR" dirty="0"/>
              <a:t>همواره به سبب انتخاب و انجام آن رابطه مسئول شناحته می شوند</a:t>
            </a:r>
          </a:p>
          <a:p>
            <a:pPr algn="r" rtl="1"/>
            <a:r>
              <a:rPr lang="fa-IR" dirty="0"/>
              <a:t>هنگام واکاوی آن دسته از ویژگیهای همسر آسیب دیده</a:t>
            </a:r>
          </a:p>
          <a:p>
            <a:pPr algn="r" rtl="1"/>
            <a:r>
              <a:rPr lang="fa-IR" dirty="0"/>
              <a:t>نظیر کمبود پاسخدهی عاطفی ، منفی بافی پیش حد ، غیبت های طولانی و یا مشکلات عدیده عاطفی و رفتاری مورد برر سی قرار می گیرند.</a:t>
            </a:r>
          </a:p>
          <a:p>
            <a:pPr algn="r" rtl="1"/>
            <a:r>
              <a:rPr lang="fa-IR" dirty="0"/>
              <a:t>ممکن است در هر دو زوج خصوصیاتی دیده شود مثلا مدیریت هیجانی ضعیف ناتوانی در پذیرش پردازش و یا درک درست پدیده های روانی رفع مسئولیت مداوم  از رفتارهای خود و انداختن آن به گردن همسر یا دیگران و یا گرایش بیش از حد به احساس گناه یا مراقبت </a:t>
            </a:r>
          </a:p>
          <a:p>
            <a:pPr algn="r" rtl="1"/>
            <a:r>
              <a:rPr lang="fa-IR" dirty="0"/>
              <a:t>در طول مرحله ی دوم شما میتوانید مداخلات درمانی انفرادی را تجویز کنید.</a:t>
            </a:r>
          </a:p>
          <a:p>
            <a:pPr algn="r" rtl="1"/>
            <a:endParaRPr lang="en-US" dirty="0"/>
          </a:p>
        </p:txBody>
      </p:sp>
    </p:spTree>
    <p:extLst>
      <p:ext uri="{BB962C8B-B14F-4D97-AF65-F5344CB8AC3E}">
        <p14:creationId xmlns:p14="http://schemas.microsoft.com/office/powerpoint/2010/main" val="261625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534400" cy="1216152"/>
          </a:xfrm>
        </p:spPr>
        <p:txBody>
          <a:bodyPr>
            <a:normAutofit fontScale="90000"/>
          </a:bodyPr>
          <a:lstStyle/>
          <a:p>
            <a:br>
              <a:rPr lang="fa-IR" dirty="0"/>
            </a:br>
            <a:br>
              <a:rPr lang="fa-IR" dirty="0"/>
            </a:br>
            <a:br>
              <a:rPr lang="fa-IR" dirty="0"/>
            </a:br>
            <a:r>
              <a:rPr lang="fa-IR" dirty="0"/>
              <a:t>اجزا ء درمانی مرحله ی دوم</a:t>
            </a:r>
            <a:br>
              <a:rPr lang="fa-IR" dirty="0"/>
            </a:br>
            <a:r>
              <a:rPr lang="fa-IR" dirty="0"/>
              <a:t> 1- واکاوی عوامل احتمالی موثر در وقوع رابطه نامشروع</a:t>
            </a:r>
            <a:endParaRPr lang="en-US" dirty="0"/>
          </a:p>
        </p:txBody>
      </p:sp>
      <p:sp>
        <p:nvSpPr>
          <p:cNvPr id="3" name="Content Placeholder 2"/>
          <p:cNvSpPr>
            <a:spLocks noGrp="1"/>
          </p:cNvSpPr>
          <p:nvPr>
            <p:ph sz="quarter" idx="1"/>
          </p:nvPr>
        </p:nvSpPr>
        <p:spPr/>
        <p:txBody>
          <a:bodyPr>
            <a:normAutofit/>
          </a:bodyPr>
          <a:lstStyle/>
          <a:p>
            <a:pPr algn="r" rtl="1"/>
            <a:r>
              <a:rPr lang="fa-IR" dirty="0"/>
              <a:t>حوزه های اصلی عواملی که باید در مرحله دوم مورد واکاوی قرار بگیرند عبارتند از :(الف) ویژگی های موجود در رابطه زناشویی ، نظیر اختلال در برقراری ارتباط کلامی و یا اختصاص زمان به یکدیگر</a:t>
            </a:r>
          </a:p>
          <a:p>
            <a:pPr algn="r" rtl="1"/>
            <a:r>
              <a:rPr lang="fa-IR" dirty="0"/>
              <a:t>(ب)مسایل بیرونی ، نظیر تنش شغلی ، مشکلات مالی و یا اختلاف با بستگان سببی</a:t>
            </a:r>
          </a:p>
          <a:p>
            <a:pPr algn="r" rtl="1"/>
            <a:r>
              <a:rPr lang="fa-IR" dirty="0"/>
              <a:t> (ج) مسایل مختص به همسر مشارکت کننده در رابطه ، نظیر باورهای وی درباره ازدواج و یا سابقه رشد اجتماعی او و</a:t>
            </a:r>
          </a:p>
          <a:p>
            <a:pPr algn="r" rtl="1"/>
            <a:r>
              <a:rPr lang="fa-IR" dirty="0"/>
              <a:t> (د) مسایل مختص به همسر آسیب دیده ، نظیر سابقه رشدی و یا مهارت های رابطه ای او</a:t>
            </a:r>
          </a:p>
          <a:p>
            <a:pPr algn="r" rtl="1"/>
            <a:endParaRPr lang="en-US" dirty="0"/>
          </a:p>
        </p:txBody>
      </p:sp>
    </p:spTree>
    <p:extLst>
      <p:ext uri="{BB962C8B-B14F-4D97-AF65-F5344CB8AC3E}">
        <p14:creationId xmlns:p14="http://schemas.microsoft.com/office/powerpoint/2010/main" val="37962796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pPr algn="r" rtl="1"/>
            <a:r>
              <a:rPr lang="fa-IR" dirty="0"/>
              <a:t>جلسات واکاوی بافت و زمینه ی بروز به دو روش برگزار می شوند</a:t>
            </a:r>
          </a:p>
          <a:p>
            <a:pPr algn="r" rtl="1"/>
            <a:r>
              <a:rPr lang="fa-IR" dirty="0"/>
              <a:t>به شکل مباحثاتی ساختارمند بین همسران که تلاش می کنند تا عوامل متعدد و احتمالی در وقوع رابطه را بشناسند</a:t>
            </a:r>
          </a:p>
          <a:p>
            <a:pPr algn="r" rtl="1"/>
            <a:r>
              <a:rPr lang="fa-IR" dirty="0"/>
              <a:t>چنانچه مهارت های ارتباط کلامی زوج ضعیف باشد یا هر یک از آنها حالت دفاعی شدید داشته باشد </a:t>
            </a:r>
          </a:p>
          <a:p>
            <a:pPr algn="r" rtl="1"/>
            <a:r>
              <a:rPr lang="fa-IR" dirty="0"/>
              <a:t>درمانگر می تواند جلسات را طوری طراحی نماید که بیشتر شبیه درمان انفرادی با حضور یکی از همسران باشد ، یعنی همسر دیگر فقط گوش می دهد و گاهی از او خواسته می شود تا برداشت از درک خود از آنچه بیان شده است را به طور خلاصه بیان نماید</a:t>
            </a:r>
          </a:p>
          <a:p>
            <a:pPr algn="r" rtl="1"/>
            <a:r>
              <a:rPr lang="fa-IR" dirty="0"/>
              <a:t>شناخت این موضوع که چگونه نیازها و خواسته های گذشته بر تصمیم فرد در زمان حاضر تاثیر گذار بوده اند یکی از عناصر حیاتی در شناخت علت تصمیم فرد برای داشتن رابطه و یا نحوه واکنش همسر آسیب دیده به این قضیه است</a:t>
            </a:r>
          </a:p>
          <a:p>
            <a:pPr algn="r" rtl="1"/>
            <a:endParaRPr lang="en-US" dirty="0"/>
          </a:p>
        </p:txBody>
      </p:sp>
    </p:spTree>
    <p:extLst>
      <p:ext uri="{BB962C8B-B14F-4D97-AF65-F5344CB8AC3E}">
        <p14:creationId xmlns:p14="http://schemas.microsoft.com/office/powerpoint/2010/main" val="790040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rtl="1"/>
            <a:r>
              <a:rPr lang="fa-IR" dirty="0"/>
              <a:t>مثلا زنی که مرتبا در اوایل سن بلوغ یا بزرگسالی خود به لحاظ جنسی طرد شده است و بنابراین خود را دوست نداشتی و نامحبوب می بیند می توند در برابر تصمیم به داشتن یک رابطه جهت رفع احساس طرد شدن یا ترک شدن در ازدواج خود بسیار آسیب پذیر باشد.</a:t>
            </a:r>
          </a:p>
          <a:p>
            <a:pPr algn="r" rtl="1"/>
            <a:r>
              <a:rPr lang="fa-IR" dirty="0"/>
              <a:t> هدایت هر دو زوج در ازدواج خود بسیار آسیب پذیر باشد . هدایت هر دو زوج در واکاوی این قبیل تاثیرات به آنها کمک میکند تا شناخت بیشتر و عمیق تری از آسیب پذیری های یکدیگر به دست آورند و همچنین می تواند موجب تقویت حس همدلی و مهربانی در بین آنان شود.</a:t>
            </a:r>
          </a:p>
          <a:p>
            <a:pPr algn="r" rtl="1"/>
            <a:endParaRPr lang="fa-IR" dirty="0"/>
          </a:p>
          <a:p>
            <a:pPr algn="r" rtl="1"/>
            <a:endParaRPr lang="fa-IR" dirty="0"/>
          </a:p>
          <a:p>
            <a:pPr algn="r" rtl="1"/>
            <a:endParaRPr lang="en-US" dirty="0"/>
          </a:p>
        </p:txBody>
      </p:sp>
    </p:spTree>
    <p:extLst>
      <p:ext uri="{BB962C8B-B14F-4D97-AF65-F5344CB8AC3E}">
        <p14:creationId xmlns:p14="http://schemas.microsoft.com/office/powerpoint/2010/main" val="3418704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ساختن یک روایت مشترک</a:t>
            </a:r>
            <a:endParaRPr lang="en-US" dirty="0"/>
          </a:p>
        </p:txBody>
      </p:sp>
      <p:sp>
        <p:nvSpPr>
          <p:cNvPr id="3" name="Content Placeholder 2"/>
          <p:cNvSpPr>
            <a:spLocks noGrp="1"/>
          </p:cNvSpPr>
          <p:nvPr>
            <p:ph sz="quarter" idx="1"/>
          </p:nvPr>
        </p:nvSpPr>
        <p:spPr/>
        <p:txBody>
          <a:bodyPr>
            <a:normAutofit/>
          </a:bodyPr>
          <a:lstStyle/>
          <a:p>
            <a:pPr algn="r" rtl="1"/>
            <a:r>
              <a:rPr lang="fa-IR" dirty="0"/>
              <a:t>پس از بررسی عوامل بالقوه و احتمالی موثر در حوزه های مختلف ، وظیفه درمانگر این است که در تلفیق اطلاعات ناهمخوان گردآوری شده در یک روایت منسجم به زوج کمک کند </a:t>
            </a:r>
          </a:p>
          <a:p>
            <a:pPr algn="r" rtl="1"/>
            <a:r>
              <a:rPr lang="fa-IR" dirty="0"/>
              <a:t>رسیدن به یک درک مشترک از نحوه وقوع رابطه یکی از زناشویی آنها است</a:t>
            </a:r>
          </a:p>
          <a:p>
            <a:pPr algn="r" rtl="1"/>
            <a:r>
              <a:rPr lang="fa-IR" dirty="0"/>
              <a:t>در روشی دیگر ، می توان از هر یک از زوج ها خواست تا برای جلسه بعد نامه ای بنویسند و در آن هر کدام به طور جداگانه به طرزی مفصل تر و با زبانی نرم تر چیزهایی را که فکر می کنند مهم باشند را ذکر نمایند.</a:t>
            </a:r>
          </a:p>
          <a:p>
            <a:pPr algn="r" rtl="1"/>
            <a:endParaRPr lang="fa-IR" dirty="0"/>
          </a:p>
          <a:p>
            <a:pPr algn="r" rtl="1"/>
            <a:endParaRPr lang="fa-IR" dirty="0"/>
          </a:p>
          <a:p>
            <a:pPr algn="r" rtl="1"/>
            <a:endParaRPr lang="en-US" dirty="0"/>
          </a:p>
        </p:txBody>
      </p:sp>
    </p:spTree>
    <p:extLst>
      <p:ext uri="{BB962C8B-B14F-4D97-AF65-F5344CB8AC3E}">
        <p14:creationId xmlns:p14="http://schemas.microsoft.com/office/powerpoint/2010/main" val="1200489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pPr algn="just" rtl="1"/>
            <a:r>
              <a:rPr lang="fa-IR" sz="3600" dirty="0"/>
              <a:t>پیش از آنکه زوج ها بتوانند معنا و مفهوم یک رابطه را برای رابطه زناشویی خود مورد واکاوی قرار دهند و یا اعتماد و صمیمت (از دست رفته) را مجددا به دست آورند ، باید ابتدا در کنترل پریشانی عاطفی و تبادل سخنان مخرب که در اغلب موارد انتقال موارد اولین واکنش ها به افشا یا بر ملا شدن یک رابطه است کمک شود</a:t>
            </a:r>
            <a:endParaRPr lang="en-US" sz="2400" dirty="0"/>
          </a:p>
        </p:txBody>
      </p:sp>
    </p:spTree>
    <p:extLst>
      <p:ext uri="{BB962C8B-B14F-4D97-AF65-F5344CB8AC3E}">
        <p14:creationId xmlns:p14="http://schemas.microsoft.com/office/powerpoint/2010/main" val="1218818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rtl="1"/>
            <a:r>
              <a:rPr lang="fa-IR" dirty="0"/>
              <a:t>درمانگر و زوج به بحث در مورد آن دسته از جنبه های رابطه زناشویی می پردازند که جهت پیشگیری از بروز خیانت های آینده نیازمند توجه بیشتر بوده و همچنین نحوه انجام این توجهات را به بحث می گذارند .</a:t>
            </a:r>
          </a:p>
          <a:p>
            <a:pPr algn="r" rtl="1"/>
            <a:r>
              <a:rPr lang="fa-IR" dirty="0"/>
              <a:t>از این نظر ، درمان با تمرکز برگذشته آغاز شده و با تمرکز در حال و آینده رابطه زناشویی ادامه می یابد.</a:t>
            </a:r>
          </a:p>
          <a:p>
            <a:pPr algn="r" rtl="1"/>
            <a:endParaRPr lang="fa-IR" dirty="0"/>
          </a:p>
          <a:p>
            <a:pPr algn="r" rtl="1"/>
            <a:endParaRPr lang="fa-IR" dirty="0"/>
          </a:p>
          <a:p>
            <a:pPr algn="r" rtl="1"/>
            <a:endParaRPr lang="fa-IR" dirty="0"/>
          </a:p>
          <a:p>
            <a:pPr algn="r" rtl="1"/>
            <a:endParaRPr lang="fa-IR" dirty="0"/>
          </a:p>
          <a:p>
            <a:pPr algn="r" rtl="1"/>
            <a:endParaRPr lang="fa-IR" dirty="0"/>
          </a:p>
          <a:p>
            <a:pPr algn="r" rtl="1"/>
            <a:endParaRPr lang="en-US" dirty="0"/>
          </a:p>
        </p:txBody>
      </p:sp>
    </p:spTree>
    <p:extLst>
      <p:ext uri="{BB962C8B-B14F-4D97-AF65-F5344CB8AC3E}">
        <p14:creationId xmlns:p14="http://schemas.microsoft.com/office/powerpoint/2010/main" val="358863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79476"/>
            <a:ext cx="8534400" cy="758952"/>
          </a:xfrm>
        </p:spPr>
        <p:txBody>
          <a:bodyPr>
            <a:noAutofit/>
          </a:bodyPr>
          <a:lstStyle/>
          <a:p>
            <a:r>
              <a:rPr lang="fa-IR" sz="4400" dirty="0"/>
              <a:t>مرحله سوم : گذر کردن</a:t>
            </a:r>
            <a:endParaRPr lang="en-US" sz="4400" dirty="0"/>
          </a:p>
        </p:txBody>
      </p:sp>
      <p:sp>
        <p:nvSpPr>
          <p:cNvPr id="3" name="Content Placeholder 2"/>
          <p:cNvSpPr>
            <a:spLocks noGrp="1"/>
          </p:cNvSpPr>
          <p:nvPr>
            <p:ph sz="quarter" idx="1"/>
          </p:nvPr>
        </p:nvSpPr>
        <p:spPr/>
        <p:txBody>
          <a:bodyPr/>
          <a:lstStyle/>
          <a:p>
            <a:pPr algn="r" rtl="1"/>
            <a:r>
              <a:rPr lang="fa-IR" dirty="0"/>
              <a:t>هر یک از همسران ممکن است در اوضاع بد گذشته باقی مانده در مورد آینده مردد بمانند</a:t>
            </a:r>
          </a:p>
          <a:p>
            <a:pPr algn="r" rtl="1"/>
            <a:r>
              <a:rPr lang="fa-IR" dirty="0"/>
              <a:t>خشم او ونیز ترسی که وی از وقوع خیانت های آتی دارد ممکن است همچنان ادامه پیدا کرده و یا به صورت شدید یا مخربی به طور اداوری ، مجددا بروز یابند.</a:t>
            </a:r>
          </a:p>
          <a:p>
            <a:pPr algn="r" rtl="1"/>
            <a:endParaRPr lang="fa-IR" dirty="0"/>
          </a:p>
          <a:p>
            <a:pPr algn="r" rtl="1"/>
            <a:endParaRPr lang="fa-IR" dirty="0"/>
          </a:p>
          <a:p>
            <a:pPr algn="r" rtl="1"/>
            <a:endParaRPr lang="fa-IR" dirty="0"/>
          </a:p>
          <a:p>
            <a:pPr algn="r" rtl="1"/>
            <a:endParaRPr lang="fa-IR" dirty="0"/>
          </a:p>
          <a:p>
            <a:pPr algn="r" rtl="1"/>
            <a:endParaRPr lang="fa-IR" sz="1600" dirty="0"/>
          </a:p>
          <a:p>
            <a:pPr algn="r" rtl="1"/>
            <a:endParaRPr lang="en-US" dirty="0"/>
          </a:p>
        </p:txBody>
      </p:sp>
    </p:spTree>
    <p:extLst>
      <p:ext uri="{BB962C8B-B14F-4D97-AF65-F5344CB8AC3E}">
        <p14:creationId xmlns:p14="http://schemas.microsoft.com/office/powerpoint/2010/main" val="237998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چالش ها و تدابیر درمانی</a:t>
            </a:r>
            <a:endParaRPr lang="en-US" dirty="0"/>
          </a:p>
        </p:txBody>
      </p:sp>
      <p:sp>
        <p:nvSpPr>
          <p:cNvPr id="3" name="Content Placeholder 2"/>
          <p:cNvSpPr>
            <a:spLocks noGrp="1"/>
          </p:cNvSpPr>
          <p:nvPr>
            <p:ph sz="quarter" idx="1"/>
          </p:nvPr>
        </p:nvSpPr>
        <p:spPr/>
        <p:txBody>
          <a:bodyPr>
            <a:normAutofit/>
          </a:bodyPr>
          <a:lstStyle/>
          <a:p>
            <a:pPr algn="r" rtl="1"/>
            <a:r>
              <a:rPr lang="fa-IR" dirty="0"/>
              <a:t>چالش و تدابیر درمانی</a:t>
            </a:r>
          </a:p>
          <a:p>
            <a:pPr algn="r" rtl="1"/>
            <a:r>
              <a:rPr lang="fa-IR" dirty="0"/>
              <a:t>پس از آنکه اقدامات درمانی در مرحله دوم تکمیل شد و یا به نقطه ای رسید که دیگر نمی توان به اطلاعات جدیدی دست یافت ، درمانگر باید به زوج کمک کند تا از لحاظ عاطفی از این مرحله گذر نمایند خواه با هم خواه به طور جداگانه و انفرادی.</a:t>
            </a:r>
          </a:p>
          <a:p>
            <a:pPr algn="r" rtl="1"/>
            <a:endParaRPr lang="fa-IR" dirty="0"/>
          </a:p>
          <a:p>
            <a:pPr algn="r" rtl="1"/>
            <a:endParaRPr lang="fa-IR" dirty="0"/>
          </a:p>
          <a:p>
            <a:pPr algn="r" rtl="1"/>
            <a:endParaRPr lang="fa-IR" dirty="0"/>
          </a:p>
          <a:p>
            <a:pPr algn="r" rtl="1"/>
            <a:endParaRPr lang="fa-IR" dirty="0"/>
          </a:p>
          <a:p>
            <a:pPr algn="r" rtl="1"/>
            <a:endParaRPr lang="fa-IR" dirty="0"/>
          </a:p>
          <a:p>
            <a:pPr algn="r" rtl="1"/>
            <a:endParaRPr lang="en-US" dirty="0"/>
          </a:p>
        </p:txBody>
      </p:sp>
    </p:spTree>
    <p:extLst>
      <p:ext uri="{BB962C8B-B14F-4D97-AF65-F5344CB8AC3E}">
        <p14:creationId xmlns:p14="http://schemas.microsoft.com/office/powerpoint/2010/main" val="581200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r" rtl="1"/>
            <a:r>
              <a:rPr lang="fa-IR" dirty="0"/>
              <a:t>مرحله گذر کردن که متشکل از چهار جزء است ، تعریف می نماییم </a:t>
            </a:r>
          </a:p>
          <a:p>
            <a:pPr algn="r" rtl="1"/>
            <a:r>
              <a:rPr lang="fa-IR" dirty="0"/>
              <a:t>(1) هر یک از زوج مجددا دیدگاهی متعادل نسبت به همسرش و رابطه زناشویی خود به دست می آورد ،</a:t>
            </a:r>
          </a:p>
          <a:p>
            <a:pPr algn="r" rtl="1"/>
            <a:r>
              <a:rPr lang="fa-IR" dirty="0"/>
              <a:t> (2) زوج متعهد می شوند که اجازه ندهند تا خشم یا آسیب وارد آمده ، افکار و رفتارهای آنها در قبال همسرشان را مدیریت کند</a:t>
            </a:r>
          </a:p>
          <a:p>
            <a:pPr algn="r" rtl="1"/>
            <a:r>
              <a:rPr lang="fa-IR" dirty="0"/>
              <a:t> که اجازه ندهند تا خشم یا آسیب وارد آمده ، افکار و رفتارهای آنها در قبال همسرشان را مدیریت نماید و یا بر زندگی آنها مسلط شود.</a:t>
            </a:r>
          </a:p>
          <a:p>
            <a:pPr algn="r" rtl="1"/>
            <a:endParaRPr lang="fa-IR" dirty="0"/>
          </a:p>
          <a:p>
            <a:pPr algn="r" rtl="1"/>
            <a:endParaRPr lang="fa-IR" dirty="0"/>
          </a:p>
          <a:p>
            <a:pPr algn="r" rtl="1"/>
            <a:endParaRPr lang="en-US" dirty="0"/>
          </a:p>
        </p:txBody>
      </p:sp>
    </p:spTree>
    <p:extLst>
      <p:ext uri="{BB962C8B-B14F-4D97-AF65-F5344CB8AC3E}">
        <p14:creationId xmlns:p14="http://schemas.microsoft.com/office/powerpoint/2010/main" val="1543167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r" rtl="1"/>
            <a:r>
              <a:rPr lang="fa-IR" dirty="0"/>
              <a:t>(3) زوج به صورت داوطلبانه از حق خود برای ادامه تنبیه همسرشان به خاطر اعمالشان و یا انجام تلافی بیشتر می گذرند و</a:t>
            </a:r>
          </a:p>
          <a:p>
            <a:pPr algn="r" rtl="1"/>
            <a:r>
              <a:rPr lang="fa-IR" dirty="0"/>
              <a:t> (4) زوج در این مورد تصمیم گیری می کنند که آیا بر مبنای یک ارزیابی واقع گرایانه از ویژگی های مثبت و منفی رابطه زناشویی خود در آن باقی می مانند یا خیر.</a:t>
            </a:r>
          </a:p>
          <a:p>
            <a:pPr algn="r" rtl="1"/>
            <a:r>
              <a:rPr lang="fa-IR" dirty="0"/>
              <a:t>و به یک تصمیم آگاهانه در مورد ادامه رابطه زناشویی و یا جدا شدن از یکدیگر برسند.</a:t>
            </a:r>
          </a:p>
          <a:p>
            <a:pPr algn="r" rtl="1"/>
            <a:r>
              <a:rPr lang="fa-IR" dirty="0"/>
              <a:t>از میان برخی از زوج ها نیز هستند که خطر کرده و سال ها در وضعیتی دوگانه نسبت به ازدواجشان باقی می مانند . این کار باعث می شوند تا انرژی مورد نیاز برای پروزش و استحکام رابطه زناشویی کاهش یافته</a:t>
            </a:r>
          </a:p>
          <a:p>
            <a:pPr algn="r" rtl="1"/>
            <a:endParaRPr lang="fa-IR" dirty="0"/>
          </a:p>
          <a:p>
            <a:pPr algn="r" rtl="1"/>
            <a:endParaRPr lang="en-US" dirty="0"/>
          </a:p>
        </p:txBody>
      </p:sp>
    </p:spTree>
    <p:extLst>
      <p:ext uri="{BB962C8B-B14F-4D97-AF65-F5344CB8AC3E}">
        <p14:creationId xmlns:p14="http://schemas.microsoft.com/office/powerpoint/2010/main" val="26796793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r" rtl="1"/>
            <a:r>
              <a:rPr lang="fa-IR" dirty="0"/>
              <a:t>طرح موضوع بخشش . در اینجا چهار ویژگی اصلی بخشش با زوج در میان گذاشته می شود. (1) تشریح الگوی بخشش (2) باورهای رایج در مورد بخشش (3) پیامدهای بخشیدن و نبخشیدن و (4) پرداختن به موانع بخشش یا گذر کردن .</a:t>
            </a:r>
          </a:p>
          <a:p>
            <a:pPr algn="r" rtl="1"/>
            <a:r>
              <a:rPr lang="fa-IR" dirty="0"/>
              <a:t>بخشیدن همسر نشانه  ضعیف بودن است</a:t>
            </a:r>
          </a:p>
          <a:p>
            <a:pPr algn="r" rtl="1"/>
            <a:r>
              <a:rPr lang="fa-IR" dirty="0"/>
              <a:t>موانع موجود بر سر راه بخشش را نیز مورد واکاوی قرار دهد.</a:t>
            </a:r>
          </a:p>
          <a:p>
            <a:pPr algn="r" rtl="1"/>
            <a:r>
              <a:rPr lang="fa-IR" dirty="0"/>
              <a:t>گاهی اوقات وجود مشکل در گذر از خشم و حرکت به سوی بخشش ، نشان دهنده وجود تنفرهایی طولانی از رابطه است که علل آن به جریانات فعلی موجود در ازدواج آنها مربوط نمی شود.</a:t>
            </a:r>
          </a:p>
          <a:p>
            <a:pPr algn="r" rtl="1"/>
            <a:endParaRPr lang="fa-IR" dirty="0"/>
          </a:p>
          <a:p>
            <a:pPr algn="r" rtl="1"/>
            <a:endParaRPr lang="en-US" dirty="0"/>
          </a:p>
        </p:txBody>
      </p:sp>
    </p:spTree>
    <p:extLst>
      <p:ext uri="{BB962C8B-B14F-4D97-AF65-F5344CB8AC3E}">
        <p14:creationId xmlns:p14="http://schemas.microsoft.com/office/powerpoint/2010/main" val="2585899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786" y="379476"/>
            <a:ext cx="8534400" cy="758952"/>
          </a:xfrm>
        </p:spPr>
        <p:txBody>
          <a:bodyPr>
            <a:normAutofit fontScale="90000"/>
          </a:bodyPr>
          <a:lstStyle/>
          <a:p>
            <a:r>
              <a:rPr lang="fa-IR" dirty="0"/>
              <a:t>واکاوی عوامل تاثیر گذار بر تصمیم گیری زوج برای ادامه ی رابطه ی زناشویی</a:t>
            </a:r>
            <a:endParaRPr lang="en-US" dirty="0"/>
          </a:p>
        </p:txBody>
      </p:sp>
      <p:sp>
        <p:nvSpPr>
          <p:cNvPr id="3" name="Content Placeholder 2"/>
          <p:cNvSpPr>
            <a:spLocks noGrp="1"/>
          </p:cNvSpPr>
          <p:nvPr>
            <p:ph sz="quarter" idx="1"/>
          </p:nvPr>
        </p:nvSpPr>
        <p:spPr/>
        <p:txBody>
          <a:bodyPr/>
          <a:lstStyle/>
          <a:p>
            <a:pPr algn="r" rtl="1"/>
            <a:r>
              <a:rPr lang="fa-IR" dirty="0"/>
              <a:t>در مرحله ی نهایی درمان زوج ها ترغیب می شوند تا از آنچه در باره ی یکدیگر و ازدواجشان دریافته اند استفاده نموده و تصمیم بگیرند که آیا رابطه ی زناشویی آنها یک را بطه ی سالم است؟</a:t>
            </a:r>
          </a:p>
          <a:p>
            <a:pPr algn="r" rtl="1"/>
            <a:r>
              <a:rPr lang="fa-IR" dirty="0"/>
              <a:t>بعضی ها در انتهای مرحله ی دوم به این نتیجه می رسند که برخی عوامل موثر در رابطه قابل حل و فصل نیست و در می یابند بهترین تصمیم برای آنها خاتمه دادن به رابطه زناشویی و گذر و پیشرفت به صورت انفرادی است.</a:t>
            </a:r>
          </a:p>
          <a:p>
            <a:pPr algn="r" rtl="1"/>
            <a:r>
              <a:rPr lang="fa-IR" dirty="0"/>
              <a:t>درمانگر کمک می کند به زوج تا به گونه ای که کمترین آسیب را برای هر دوی آنها داشته باشد به رابطه ی خود پایان دهند.</a:t>
            </a:r>
          </a:p>
          <a:p>
            <a:pPr algn="r" rtl="1"/>
            <a:endParaRPr lang="en-US" dirty="0"/>
          </a:p>
        </p:txBody>
      </p:sp>
    </p:spTree>
    <p:extLst>
      <p:ext uri="{BB962C8B-B14F-4D97-AF65-F5344CB8AC3E}">
        <p14:creationId xmlns:p14="http://schemas.microsoft.com/office/powerpoint/2010/main" val="2742874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مرحله ی اول: مقابله با آثار رابطه ی نامشروع</a:t>
            </a:r>
            <a:endParaRPr lang="en-US" dirty="0"/>
          </a:p>
        </p:txBody>
      </p:sp>
      <p:sp>
        <p:nvSpPr>
          <p:cNvPr id="3" name="Content Placeholder 2"/>
          <p:cNvSpPr>
            <a:spLocks noGrp="1"/>
          </p:cNvSpPr>
          <p:nvPr>
            <p:ph sz="quarter" idx="1"/>
          </p:nvPr>
        </p:nvSpPr>
        <p:spPr>
          <a:xfrm>
            <a:off x="301752" y="1527048"/>
            <a:ext cx="8503920" cy="4873752"/>
          </a:xfrm>
        </p:spPr>
        <p:txBody>
          <a:bodyPr>
            <a:normAutofit fontScale="92500" lnSpcReduction="20000"/>
          </a:bodyPr>
          <a:lstStyle/>
          <a:p>
            <a:pPr algn="just" rtl="1"/>
            <a:r>
              <a:rPr lang="fa-IR" dirty="0"/>
              <a:t>چالش ها و راهکارهای درمانی:</a:t>
            </a:r>
          </a:p>
          <a:p>
            <a:pPr algn="just" rtl="1"/>
            <a:r>
              <a:rPr lang="fa-IR" dirty="0"/>
              <a:t>حتی برای متخصصین مجرب در زوج درمانی نیز چالش برانگیز است</a:t>
            </a:r>
          </a:p>
          <a:p>
            <a:pPr algn="just" rtl="1"/>
            <a:r>
              <a:rPr lang="fa-IR" dirty="0"/>
              <a:t>در یک یا هر دوزوج ،ناتوانی در انجام و تکمیل کارهای اساسی و روزمره مراقبت از خود و یا فرزندان مشاهده می شود </a:t>
            </a:r>
          </a:p>
          <a:p>
            <a:pPr algn="just" rtl="1"/>
            <a:r>
              <a:rPr lang="fa-IR" dirty="0"/>
              <a:t>و چه میزان اطلاعات را برملا نمود؟</a:t>
            </a:r>
          </a:p>
          <a:p>
            <a:pPr algn="just" rtl="1"/>
            <a:r>
              <a:rPr lang="fa-IR" dirty="0"/>
              <a:t>امنیت و اطمینان مورد نیاز ، از محدود کردن تبادل سخنان پرخاشگرانه زوج در جسات مشاوره که به شیوه ای همدلانه و در عین حال قاطع باشد حاصل می شود.</a:t>
            </a:r>
          </a:p>
          <a:p>
            <a:pPr algn="just" rtl="1"/>
            <a:r>
              <a:rPr lang="fa-IR" dirty="0"/>
              <a:t>تجربه خود در کار با سایر زوج های مبتلا به روابط نامشروع و آسیب های رابطه ای مشابه را بیان و تشریح نماید.</a:t>
            </a:r>
          </a:p>
          <a:p>
            <a:pPr algn="just" rtl="1"/>
            <a:r>
              <a:rPr lang="fa-IR" dirty="0"/>
              <a:t>کنترل زوج : جلوگیری از تبادلات منفی در طول جلسه ی مشاوره است.و برقراری و استمرار وحدت درمانی با هر دو زوج که بسیار چالش بر انگیز است.</a:t>
            </a:r>
            <a:endParaRPr lang="en-US" dirty="0"/>
          </a:p>
        </p:txBody>
      </p:sp>
    </p:spTree>
    <p:extLst>
      <p:ext uri="{BB962C8B-B14F-4D97-AF65-F5344CB8AC3E}">
        <p14:creationId xmlns:p14="http://schemas.microsoft.com/office/powerpoint/2010/main" val="1784174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ارزیابی</a:t>
            </a:r>
            <a:endParaRPr lang="en-US" dirty="0"/>
          </a:p>
        </p:txBody>
      </p:sp>
      <p:sp>
        <p:nvSpPr>
          <p:cNvPr id="3" name="Content Placeholder 2"/>
          <p:cNvSpPr>
            <a:spLocks noGrp="1"/>
          </p:cNvSpPr>
          <p:nvPr>
            <p:ph sz="quarter" idx="1"/>
          </p:nvPr>
        </p:nvSpPr>
        <p:spPr/>
        <p:txBody>
          <a:bodyPr>
            <a:normAutofit fontScale="92500" lnSpcReduction="10000"/>
          </a:bodyPr>
          <a:lstStyle/>
          <a:p>
            <a:pPr algn="r" rtl="1"/>
            <a:r>
              <a:rPr lang="fa-IR" dirty="0"/>
              <a:t>درباره میزان دانسته های همسر آسیب دیده در خصوص رابطه ، نحوه آشکار شدن قضیه  و نحوه مقابه فعلی زوج با آثار آن به</a:t>
            </a:r>
          </a:p>
          <a:p>
            <a:pPr algn="r" rtl="1"/>
            <a:r>
              <a:rPr lang="fa-IR" dirty="0"/>
              <a:t>جلسات ارزیابی انفرادی یعنی یک جلسه برای هر یک از همسران می تواند مفید باشد</a:t>
            </a:r>
          </a:p>
          <a:p>
            <a:pPr algn="r" rtl="1"/>
            <a:r>
              <a:rPr lang="fa-IR" dirty="0"/>
              <a:t>کسب اطلاعات بیشتر در خصوص وضعیت رابطه و میزان تعهد فعلی هر</a:t>
            </a:r>
          </a:p>
          <a:p>
            <a:pPr algn="r" rtl="1"/>
            <a:r>
              <a:rPr lang="fa-IR" dirty="0"/>
              <a:t>رفتار فرد در روابط زناشویی قبلی ، باورهای وی در خصوص ازدواج ، سوابق و نگرش های والدین وی در خصوص ازدواج</a:t>
            </a:r>
          </a:p>
          <a:p>
            <a:pPr algn="r" rtl="1"/>
            <a:r>
              <a:rPr lang="fa-IR" dirty="0"/>
              <a:t>تعیین مرزهای رازداری برای این قبیل جلسات نیز توجه و دقت لازم را داشته باشند زیرا ممکن است مجبور است مجبور به حفظ رازهایی باشند که فقط یکی از همسران از آنها است و آشکار شدن آنها باعث وارد آمدن آسیب به وحدت درمانی مورد نیاز شود</a:t>
            </a:r>
          </a:p>
          <a:p>
            <a:pPr algn="r" rtl="1"/>
            <a:endParaRPr lang="fa-IR" dirty="0"/>
          </a:p>
          <a:p>
            <a:pPr algn="r" rtl="1"/>
            <a:endParaRPr lang="en-US" dirty="0"/>
          </a:p>
        </p:txBody>
      </p:sp>
    </p:spTree>
    <p:extLst>
      <p:ext uri="{BB962C8B-B14F-4D97-AF65-F5344CB8AC3E}">
        <p14:creationId xmlns:p14="http://schemas.microsoft.com/office/powerpoint/2010/main" val="3349200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pPr algn="r" rtl="1"/>
            <a:r>
              <a:rPr lang="fa-IR" dirty="0"/>
              <a:t>درمانگر باید پس از اتمام ارزیابی ، شناخت مناسبی از نحوه عملکرد زوج به دست آورده </a:t>
            </a:r>
          </a:p>
          <a:p>
            <a:pPr algn="r" rtl="1"/>
            <a:r>
              <a:rPr lang="fa-IR" dirty="0"/>
              <a:t>(الف) برداشت اولیه خود درباره علل منتج به وقوع رابطه (ب) خلاصه ای از مشکلاتی که در حال حاضر زوج با آنها مواجه هستند و شرایطی که از قبیل مشکلات را تجربه می کنند و (ج) تدبیر درمانی</a:t>
            </a:r>
          </a:p>
          <a:p>
            <a:pPr algn="r" rtl="1"/>
            <a:r>
              <a:rPr lang="fa-IR" dirty="0"/>
              <a:t>مرحله ی اول پنج جزء است: </a:t>
            </a:r>
          </a:p>
          <a:p>
            <a:pPr algn="r" rtl="1"/>
            <a:r>
              <a:rPr lang="fa-IR" dirty="0"/>
              <a:t>(1)	تعیین مرزها</a:t>
            </a:r>
          </a:p>
          <a:p>
            <a:pPr algn="r" rtl="1"/>
            <a:r>
              <a:rPr lang="fa-IR" dirty="0"/>
              <a:t>(2)	شیوه های مراقبت از خود</a:t>
            </a:r>
          </a:p>
          <a:p>
            <a:pPr algn="r" rtl="1"/>
            <a:r>
              <a:rPr lang="fa-IR" dirty="0"/>
              <a:t>(3)	را های ایجاد وقفه و تخلیه هیجانی </a:t>
            </a:r>
          </a:p>
          <a:p>
            <a:pPr algn="r" rtl="1"/>
            <a:r>
              <a:rPr lang="fa-IR" dirty="0"/>
              <a:t>(4)	مهارت های ابراز هیجانات و بحث در مورد اثرات رابطه </a:t>
            </a:r>
          </a:p>
          <a:p>
            <a:pPr algn="r" rtl="1"/>
            <a:r>
              <a:rPr lang="fa-IR" dirty="0"/>
              <a:t>(5)	مقابله با یادآوری و مطرح شدن خاطرات گذشته</a:t>
            </a:r>
          </a:p>
          <a:p>
            <a:pPr algn="r" rtl="1"/>
            <a:endParaRPr lang="fa-IR" dirty="0"/>
          </a:p>
          <a:p>
            <a:pPr algn="r" rtl="1"/>
            <a:endParaRPr lang="en-US" dirty="0"/>
          </a:p>
        </p:txBody>
      </p:sp>
    </p:spTree>
    <p:extLst>
      <p:ext uri="{BB962C8B-B14F-4D97-AF65-F5344CB8AC3E}">
        <p14:creationId xmlns:p14="http://schemas.microsoft.com/office/powerpoint/2010/main" val="2849801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79476"/>
            <a:ext cx="8534400" cy="758952"/>
          </a:xfrm>
        </p:spPr>
        <p:txBody>
          <a:bodyPr>
            <a:normAutofit fontScale="90000"/>
          </a:bodyPr>
          <a:lstStyle/>
          <a:p>
            <a:r>
              <a:rPr lang="fa-IR" sz="4400" dirty="0"/>
              <a:t>تعیین مرزهای مطمئن و ایمن </a:t>
            </a:r>
            <a:endParaRPr lang="en-US" sz="4400" dirty="0"/>
          </a:p>
        </p:txBody>
      </p:sp>
      <p:sp>
        <p:nvSpPr>
          <p:cNvPr id="3" name="Content Placeholder 2"/>
          <p:cNvSpPr>
            <a:spLocks noGrp="1"/>
          </p:cNvSpPr>
          <p:nvPr>
            <p:ph sz="quarter" idx="1"/>
          </p:nvPr>
        </p:nvSpPr>
        <p:spPr/>
        <p:txBody>
          <a:bodyPr>
            <a:normAutofit fontScale="92500"/>
          </a:bodyPr>
          <a:lstStyle/>
          <a:p>
            <a:pPr algn="r" rtl="1"/>
            <a:r>
              <a:rPr lang="fa-IR" dirty="0"/>
              <a:t>تعیین مرزها یا محدودیت هایی در مورد نحوه تعامل زوج با یکدیگر مفید واقع شود</a:t>
            </a:r>
          </a:p>
          <a:p>
            <a:pPr algn="r" rtl="1"/>
            <a:r>
              <a:rPr lang="fa-IR" dirty="0"/>
              <a:t>تعیین مرزهایی دقیق و مشخص در خصوص تعامل با فرد ثالث خارج از رابطه زناشویی اغلب نیازمند کمک فوری در تعیین محدودیت هایی در تعامل منفی خود هستند.</a:t>
            </a:r>
          </a:p>
          <a:p>
            <a:pPr algn="r" rtl="1"/>
            <a:r>
              <a:rPr lang="fa-IR" dirty="0"/>
              <a:t>ایجاد توافق هایی در مورد زمان مطرح کردن و به بحث گذاشتن رابطه ، دفعات انجام آن در فواصل زمانی معین و تعیین جنبه های طرح شده در مباحث است</a:t>
            </a:r>
          </a:p>
          <a:p>
            <a:pPr algn="r" rtl="1"/>
            <a:r>
              <a:rPr lang="fa-IR" dirty="0"/>
              <a:t>رسیدنش به محل حضور فعلی خود را با علاقه مندی به همسرش اطلاع دهد</a:t>
            </a:r>
          </a:p>
          <a:p>
            <a:pPr algn="r" rtl="1"/>
            <a:r>
              <a:rPr lang="fa-IR" dirty="0"/>
              <a:t>همسر مشارکت کننده در رابطه خود با فرد ثالث رضایت دهد و دیگر با وی تماسی نداشته باشد</a:t>
            </a:r>
          </a:p>
          <a:p>
            <a:pPr algn="r" rtl="1"/>
            <a:endParaRPr lang="fa-IR" dirty="0"/>
          </a:p>
          <a:p>
            <a:pPr algn="r" rtl="1"/>
            <a:endParaRPr lang="en-US" dirty="0"/>
          </a:p>
        </p:txBody>
      </p:sp>
    </p:spTree>
    <p:extLst>
      <p:ext uri="{BB962C8B-B14F-4D97-AF65-F5344CB8AC3E}">
        <p14:creationId xmlns:p14="http://schemas.microsoft.com/office/powerpoint/2010/main" val="2739886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ادامه ی تعیین مرز</a:t>
            </a:r>
            <a:endParaRPr lang="en-US" dirty="0"/>
          </a:p>
        </p:txBody>
      </p:sp>
      <p:sp>
        <p:nvSpPr>
          <p:cNvPr id="3" name="Content Placeholder 2"/>
          <p:cNvSpPr>
            <a:spLocks noGrp="1"/>
          </p:cNvSpPr>
          <p:nvPr>
            <p:ph sz="quarter" idx="1"/>
          </p:nvPr>
        </p:nvSpPr>
        <p:spPr/>
        <p:txBody>
          <a:bodyPr/>
          <a:lstStyle/>
          <a:p>
            <a:pPr algn="r" rtl="1"/>
            <a:r>
              <a:rPr lang="fa-IR" dirty="0"/>
              <a:t>در برخی موارد به دلایلی خاتمه قطعی رابطه به این شکل دشوار است</a:t>
            </a:r>
          </a:p>
          <a:p>
            <a:pPr algn="r" rtl="1"/>
            <a:r>
              <a:rPr lang="fa-IR" dirty="0"/>
              <a:t>مثلا وقتی که همسر مشارکت کننده در رابطه و فرد ثالث با هم کار می کنند و گاهی هم پیش می آید که فرد ثالث خارج از رابطه</a:t>
            </a:r>
          </a:p>
          <a:p>
            <a:pPr algn="r" rtl="1"/>
            <a:r>
              <a:rPr lang="fa-IR" dirty="0"/>
              <a:t>به برقراری تماس با همسر مشارکت کننده در رابطه ادامه می دهد</a:t>
            </a:r>
          </a:p>
          <a:p>
            <a:pPr algn="r" rtl="1"/>
            <a:r>
              <a:rPr lang="fa-IR" dirty="0"/>
              <a:t>درمانگر همسر مشارکت کننده در رابطه را ترغیب می کند تا مرزبندی هایی را که مایل است در حال حاضر در قبال فرد ثالث خارج از رابطه زناشویی به وجود آید تعیین نماید</a:t>
            </a:r>
          </a:p>
          <a:p>
            <a:pPr algn="r" rtl="1"/>
            <a:r>
              <a:rPr lang="fa-IR" dirty="0"/>
              <a:t>داشتن تعلامات مستمر با فرد ثالث خارج از رابطه زناشویی می تواند همسر آسیب دیده را مجدا دچار آسیب روانی گرداند و امکان پیشرفت احتمالی و بالقوه زوج را به تدریج از بین ببرد.رضایت به آتش بس</a:t>
            </a:r>
          </a:p>
          <a:p>
            <a:pPr algn="r" rtl="1"/>
            <a:endParaRPr lang="en-US" dirty="0"/>
          </a:p>
        </p:txBody>
      </p:sp>
    </p:spTree>
    <p:extLst>
      <p:ext uri="{BB962C8B-B14F-4D97-AF65-F5344CB8AC3E}">
        <p14:creationId xmlns:p14="http://schemas.microsoft.com/office/powerpoint/2010/main" val="2424647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شیوه های مراقبت از خود</a:t>
            </a:r>
            <a:endParaRPr lang="en-US" dirty="0"/>
          </a:p>
        </p:txBody>
      </p:sp>
      <p:sp>
        <p:nvSpPr>
          <p:cNvPr id="3" name="Content Placeholder 2"/>
          <p:cNvSpPr>
            <a:spLocks noGrp="1"/>
          </p:cNvSpPr>
          <p:nvPr>
            <p:ph sz="quarter" idx="1"/>
          </p:nvPr>
        </p:nvSpPr>
        <p:spPr/>
        <p:txBody>
          <a:bodyPr/>
          <a:lstStyle/>
          <a:p>
            <a:pPr algn="r" rtl="1"/>
            <a:r>
              <a:rPr lang="fa-IR" dirty="0"/>
              <a:t>تبعات هیجانی و شناختی روبط نامشروع اغلب</a:t>
            </a:r>
          </a:p>
          <a:p>
            <a:pPr algn="r" rtl="1"/>
            <a:r>
              <a:rPr lang="fa-IR" dirty="0"/>
              <a:t>اضطراب ، افسردگی و شرمساری همراه هستند</a:t>
            </a:r>
          </a:p>
          <a:p>
            <a:pPr algn="r" rtl="1"/>
            <a:r>
              <a:rPr lang="fa-IR" dirty="0"/>
              <a:t>سه حوزه</a:t>
            </a:r>
          </a:p>
          <a:p>
            <a:pPr algn="r" rtl="1"/>
            <a:r>
              <a:rPr lang="fa-IR" dirty="0"/>
              <a:t>(الف) مراقبت جسمی ، شامل جنبه هایی نظیر تغذیه و خواب مناسب ، کاهش مصرف کافیین و انجام ورزش </a:t>
            </a:r>
          </a:p>
          <a:p>
            <a:pPr algn="r" rtl="1"/>
            <a:r>
              <a:rPr lang="fa-IR" dirty="0"/>
              <a:t>(ب) حمایت اجتماعی ، با توجه ویژه به مطالبی که آشکار ساختن آنها برای دیگران بدون اشکال است و نیز مطالبی که نباید بر ملا نمود و (ج) حمایت معنوی ، نظیر انجام مراقبه ، دعاو چنانچه با نظام اعتقادی فرد سازگار باشند صحبت کردن با مشاوران معنوی</a:t>
            </a:r>
          </a:p>
        </p:txBody>
      </p:sp>
    </p:spTree>
    <p:extLst>
      <p:ext uri="{BB962C8B-B14F-4D97-AF65-F5344CB8AC3E}">
        <p14:creationId xmlns:p14="http://schemas.microsoft.com/office/powerpoint/2010/main" val="1018256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راههای ایجاد وقفه و تخلیه ی هیجانی</a:t>
            </a:r>
            <a:endParaRPr lang="en-US" dirty="0"/>
          </a:p>
        </p:txBody>
      </p:sp>
      <p:sp>
        <p:nvSpPr>
          <p:cNvPr id="3" name="Content Placeholder 2"/>
          <p:cNvSpPr>
            <a:spLocks noGrp="1"/>
          </p:cNvSpPr>
          <p:nvPr>
            <p:ph sz="quarter" idx="1"/>
          </p:nvPr>
        </p:nvSpPr>
        <p:spPr/>
        <p:txBody>
          <a:bodyPr>
            <a:normAutofit/>
          </a:bodyPr>
          <a:lstStyle/>
          <a:p>
            <a:pPr algn="r" rtl="1"/>
            <a:r>
              <a:rPr lang="fa-IR" dirty="0"/>
              <a:t>با توجه به وجود تعلامات شدید منفی بین زوج</a:t>
            </a:r>
          </a:p>
          <a:p>
            <a:pPr algn="r" rtl="1"/>
            <a:r>
              <a:rPr lang="fa-IR" dirty="0"/>
              <a:t>نیازمند تدابیری هستند که به آنها امکان رهایی و تخلیه هیجانات شدید را بدهند</a:t>
            </a:r>
          </a:p>
          <a:p>
            <a:pPr algn="r" rtl="1"/>
            <a:r>
              <a:rPr lang="fa-IR" dirty="0"/>
              <a:t>در خصوص نحوه استفاده سازنده از این وقفه ها آموزش هایی به آنها داده می شود</a:t>
            </a:r>
          </a:p>
          <a:p>
            <a:pPr algn="r" rtl="1"/>
            <a:r>
              <a:rPr lang="fa-IR" dirty="0"/>
              <a:t>روشهای ریلکسیشن آموزش داده می شود</a:t>
            </a:r>
          </a:p>
          <a:p>
            <a:pPr algn="r" rtl="1"/>
            <a:endParaRPr lang="fa-IR" dirty="0"/>
          </a:p>
          <a:p>
            <a:pPr algn="r" rtl="1"/>
            <a:endParaRPr lang="fa-IR" dirty="0"/>
          </a:p>
          <a:p>
            <a:pPr algn="r" rtl="1"/>
            <a:endParaRPr lang="fa-IR" dirty="0"/>
          </a:p>
          <a:p>
            <a:pPr algn="r" rtl="1"/>
            <a:endParaRPr lang="fa-IR" dirty="0"/>
          </a:p>
          <a:p>
            <a:pPr algn="ctr" rtl="1"/>
            <a:endParaRPr lang="fa-IR" dirty="0"/>
          </a:p>
          <a:p>
            <a:pPr algn="r" rtl="1"/>
            <a:endParaRPr lang="en-US" dirty="0"/>
          </a:p>
        </p:txBody>
      </p:sp>
    </p:spTree>
    <p:extLst>
      <p:ext uri="{BB962C8B-B14F-4D97-AF65-F5344CB8AC3E}">
        <p14:creationId xmlns:p14="http://schemas.microsoft.com/office/powerpoint/2010/main" val="23079390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488</TotalTime>
  <Words>2591</Words>
  <Application>Microsoft Office PowerPoint</Application>
  <PresentationFormat>On-screen Show (4:3)</PresentationFormat>
  <Paragraphs>146</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2  Compset</vt:lpstr>
      <vt:lpstr>B Titr</vt:lpstr>
      <vt:lpstr>Georgia</vt:lpstr>
      <vt:lpstr>Wingdings</vt:lpstr>
      <vt:lpstr>Wingdings 2</vt:lpstr>
      <vt:lpstr>Civic</vt:lpstr>
      <vt:lpstr> رویکرد تلفیقی درمان خیانت  درمان روابط فرازناشویی</vt:lpstr>
      <vt:lpstr>PowerPoint Presentation</vt:lpstr>
      <vt:lpstr>مرحله ی اول: مقابله با آثار رابطه ی نامشروع</vt:lpstr>
      <vt:lpstr>ارزیابی</vt:lpstr>
      <vt:lpstr>PowerPoint Presentation</vt:lpstr>
      <vt:lpstr>تعیین مرزهای مطمئن و ایمن </vt:lpstr>
      <vt:lpstr>ادامه ی تعیین مرز</vt:lpstr>
      <vt:lpstr>شیوه های مراقبت از خود</vt:lpstr>
      <vt:lpstr>راههای ایجاد وقفه و تخلیه ی هیجانی</vt:lpstr>
      <vt:lpstr>به بحث گذاشتن آثار رابطه نامشروع </vt:lpstr>
      <vt:lpstr>PowerPoint Presentation</vt:lpstr>
      <vt:lpstr>مقابله با یادآوری خاطرات</vt:lpstr>
      <vt:lpstr>مرحله دوم : بررسی بافت و زمینه </vt:lpstr>
      <vt:lpstr>PowerPoint Presentation</vt:lpstr>
      <vt:lpstr>PowerPoint Presentation</vt:lpstr>
      <vt:lpstr>   اجزا ء درمانی مرحله ی دوم  1- واکاوی عوامل احتمالی موثر در وقوع رابطه نامشروع</vt:lpstr>
      <vt:lpstr>PowerPoint Presentation</vt:lpstr>
      <vt:lpstr>PowerPoint Presentation</vt:lpstr>
      <vt:lpstr>ساختن یک روایت مشترک</vt:lpstr>
      <vt:lpstr>PowerPoint Presentation</vt:lpstr>
      <vt:lpstr>مرحله سوم : گذر کردن</vt:lpstr>
      <vt:lpstr>چالش ها و تدابیر درمانی</vt:lpstr>
      <vt:lpstr>PowerPoint Presentation</vt:lpstr>
      <vt:lpstr>PowerPoint Presentation</vt:lpstr>
      <vt:lpstr>PowerPoint Presentation</vt:lpstr>
      <vt:lpstr>واکاوی عوامل تاثیر گذار بر تصمیم گیری زوج برای ادامه ی رابطه ی زناشویی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رویکرد تلفیقی درمان خیانت</dc:title>
  <dc:creator>sayan</dc:creator>
  <cp:lastModifiedBy>Classic</cp:lastModifiedBy>
  <cp:revision>22</cp:revision>
  <dcterms:created xsi:type="dcterms:W3CDTF">2016-12-03T20:08:22Z</dcterms:created>
  <dcterms:modified xsi:type="dcterms:W3CDTF">2025-04-20T16:53:25Z</dcterms:modified>
</cp:coreProperties>
</file>